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185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89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972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92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15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735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256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931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9409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462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281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DE151-C2CB-4A3B-BD24-6C50C9ED17B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E7BF5-8506-49F8-B48F-E64D37E968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23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/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Classification of Compound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b="1" i="1" dirty="0" err="1" smtClean="0">
                <a:latin typeface="Times New Roman" pitchFamily="18" charset="0"/>
                <a:cs typeface="Times New Roman" pitchFamily="18" charset="0"/>
              </a:rPr>
              <a:t>Samāsa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368752" cy="1705744"/>
          </a:xfrm>
          <a:solidFill>
            <a:srgbClr val="FFFF00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GB" b="1" dirty="0" smtClean="0"/>
              <a:t>Prepared by Dr </a:t>
            </a:r>
            <a:r>
              <a:rPr lang="en-GB" b="1" dirty="0" err="1" smtClean="0"/>
              <a:t>Shreebas</a:t>
            </a:r>
            <a:r>
              <a:rPr lang="en-GB" b="1" dirty="0" smtClean="0"/>
              <a:t> </a:t>
            </a:r>
            <a:r>
              <a:rPr lang="en-GB" b="1" dirty="0" err="1" smtClean="0"/>
              <a:t>Debnath</a:t>
            </a:r>
            <a:r>
              <a:rPr lang="en-GB" b="1" dirty="0" smtClean="0"/>
              <a:t>, Assistant Professor, </a:t>
            </a:r>
            <a:r>
              <a:rPr lang="en-GB" b="1" dirty="0" err="1" smtClean="0"/>
              <a:t>Santipur</a:t>
            </a:r>
            <a:r>
              <a:rPr lang="en-GB" b="1" dirty="0" smtClean="0"/>
              <a:t> College, </a:t>
            </a:r>
            <a:r>
              <a:rPr lang="en-GB" b="1" dirty="0" err="1" smtClean="0"/>
              <a:t>Santipur</a:t>
            </a:r>
            <a:r>
              <a:rPr lang="en-GB" b="1" dirty="0" smtClean="0"/>
              <a:t>, Nadia,. West Bengal, India.</a:t>
            </a:r>
          </a:p>
          <a:p>
            <a:r>
              <a:rPr lang="en-GB" b="1" dirty="0" smtClean="0"/>
              <a:t>Email: </a:t>
            </a:r>
            <a:r>
              <a:rPr lang="en-GB" b="1" dirty="0" err="1" smtClean="0"/>
              <a:t>shreebasdebnath@gmail</a:t>
            </a:r>
            <a:r>
              <a:rPr lang="en-GB" b="1" dirty="0" smtClean="0"/>
              <a:t>.</a:t>
            </a:r>
          </a:p>
          <a:p>
            <a:r>
              <a:rPr lang="en-GB" b="1" dirty="0" smtClean="0"/>
              <a:t>Contact no. 9681727208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86092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Four Classes of Compound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GB" b="1" i="1" dirty="0" err="1" smtClean="0"/>
              <a:t>Avyayibhāva</a:t>
            </a:r>
            <a:r>
              <a:rPr lang="en-GB" dirty="0" smtClean="0"/>
              <a:t> – In this compound the meaning of the first constituent is predominant. For example, </a:t>
            </a:r>
            <a:r>
              <a:rPr lang="en-GB" b="1" i="1" dirty="0" err="1" smtClean="0"/>
              <a:t>pratyakṣam</a:t>
            </a:r>
            <a:r>
              <a:rPr lang="en-GB" b="1" i="1" dirty="0" smtClean="0"/>
              <a:t>.</a:t>
            </a:r>
          </a:p>
          <a:p>
            <a:r>
              <a:rPr lang="en-GB" b="1" i="1" dirty="0" err="1" smtClean="0"/>
              <a:t>Tatpuruṣa</a:t>
            </a:r>
            <a:r>
              <a:rPr lang="en-GB" b="1" i="1" dirty="0" smtClean="0"/>
              <a:t>-</a:t>
            </a:r>
            <a:r>
              <a:rPr lang="en-GB" dirty="0" smtClean="0"/>
              <a:t> In which the succeeding constituent becomes predominant. For example, </a:t>
            </a:r>
            <a:r>
              <a:rPr lang="en-GB" b="1" i="1" dirty="0" err="1" smtClean="0"/>
              <a:t>r</a:t>
            </a:r>
            <a:r>
              <a:rPr lang="en-GB" b="1" i="1" dirty="0" err="1" smtClean="0"/>
              <a:t>ājapuruṣaḥ</a:t>
            </a:r>
            <a:r>
              <a:rPr lang="en-GB" b="1" i="1" dirty="0" smtClean="0"/>
              <a:t>.</a:t>
            </a:r>
            <a:endParaRPr lang="en-GB" b="1" i="1" dirty="0" smtClean="0"/>
          </a:p>
          <a:p>
            <a:r>
              <a:rPr lang="en-GB" b="1" i="1" dirty="0" smtClean="0"/>
              <a:t>Dvandva-</a:t>
            </a:r>
            <a:r>
              <a:rPr lang="en-GB" dirty="0" smtClean="0"/>
              <a:t> All constituents bear equal strength of meanings in this compound. For example, </a:t>
            </a:r>
            <a:r>
              <a:rPr lang="en-GB" b="1" i="1" dirty="0" err="1" smtClean="0"/>
              <a:t>rāmasīte</a:t>
            </a:r>
            <a:r>
              <a:rPr lang="en-GB" b="1" i="1" dirty="0" smtClean="0"/>
              <a:t>.</a:t>
            </a:r>
          </a:p>
          <a:p>
            <a:r>
              <a:rPr lang="en-GB" b="1" i="1" dirty="0" err="1" smtClean="0"/>
              <a:t>Bahuvrīhi</a:t>
            </a:r>
            <a:r>
              <a:rPr lang="en-GB" b="1" i="1" dirty="0" smtClean="0"/>
              <a:t>-</a:t>
            </a:r>
            <a:r>
              <a:rPr lang="en-GB" dirty="0" smtClean="0"/>
              <a:t> It bears completely different meaning other than the constituents. For example, </a:t>
            </a:r>
            <a:r>
              <a:rPr lang="en-GB" b="1" i="1" dirty="0" err="1" smtClean="0"/>
              <a:t>vīṇāp</a:t>
            </a:r>
            <a:r>
              <a:rPr lang="en-GB" b="1" i="1" dirty="0" err="1" smtClean="0"/>
              <a:t>āṇiḥ</a:t>
            </a:r>
            <a:r>
              <a:rPr lang="en-GB" b="1" i="1" dirty="0" smtClean="0"/>
              <a:t>.</a:t>
            </a:r>
            <a:endParaRPr lang="en-GB" b="1" i="1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9062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Supporters of this Classification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The ancient grammarians like </a:t>
            </a:r>
            <a:r>
              <a:rPr lang="en-GB" dirty="0" err="1" smtClean="0"/>
              <a:t>Pāṇini</a:t>
            </a:r>
            <a:r>
              <a:rPr lang="en-GB" dirty="0" smtClean="0"/>
              <a:t>, </a:t>
            </a:r>
            <a:r>
              <a:rPr lang="en-GB" dirty="0" err="1" smtClean="0"/>
              <a:t>Kātyāyana</a:t>
            </a:r>
            <a:r>
              <a:rPr lang="en-GB" dirty="0" smtClean="0"/>
              <a:t>, </a:t>
            </a:r>
            <a:r>
              <a:rPr lang="en-GB" dirty="0" err="1" smtClean="0"/>
              <a:t>Patan</a:t>
            </a:r>
            <a:r>
              <a:rPr lang="el-GR" dirty="0" smtClean="0"/>
              <a:t>͂</a:t>
            </a:r>
            <a:r>
              <a:rPr lang="en-GB" dirty="0" err="1" smtClean="0"/>
              <a:t>jali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r>
              <a:rPr lang="en-GB" dirty="0" smtClean="0"/>
              <a:t> support this view.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933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GB" b="1" dirty="0" smtClean="0"/>
              <a:t>Inclusion of </a:t>
            </a:r>
            <a:r>
              <a:rPr lang="en-GB" b="1" i="1" dirty="0" err="1" smtClean="0"/>
              <a:t>Karmadhāraya</a:t>
            </a:r>
            <a:r>
              <a:rPr lang="en-GB" b="1" dirty="0" smtClean="0"/>
              <a:t> and </a:t>
            </a:r>
            <a:r>
              <a:rPr lang="en-GB" b="1" i="1" dirty="0" err="1" smtClean="0"/>
              <a:t>Dvigu</a:t>
            </a: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The </a:t>
            </a:r>
            <a:r>
              <a:rPr lang="en-GB" b="1" i="1" dirty="0" err="1" smtClean="0"/>
              <a:t>Karmadhāraya</a:t>
            </a:r>
            <a:r>
              <a:rPr lang="en-GB" dirty="0" smtClean="0"/>
              <a:t> is included in the </a:t>
            </a:r>
            <a:r>
              <a:rPr lang="en-GB" b="1" i="1" dirty="0" err="1" smtClean="0"/>
              <a:t>Tatpuruṣa</a:t>
            </a:r>
            <a:r>
              <a:rPr lang="en-GB" dirty="0" smtClean="0"/>
              <a:t>. The first constituent of it is adjective to the latter constituent. For example, </a:t>
            </a:r>
            <a:r>
              <a:rPr lang="en-GB" b="1" i="1" dirty="0" err="1" smtClean="0"/>
              <a:t>nīlaghaṭaḥ</a:t>
            </a:r>
            <a:r>
              <a:rPr lang="en-GB" dirty="0" smtClean="0"/>
              <a:t>.</a:t>
            </a:r>
          </a:p>
          <a:p>
            <a:r>
              <a:rPr lang="en-GB" dirty="0" smtClean="0"/>
              <a:t>Again </a:t>
            </a:r>
            <a:r>
              <a:rPr lang="en-GB" b="1" i="1" dirty="0" err="1" smtClean="0"/>
              <a:t>Dvigu</a:t>
            </a:r>
            <a:r>
              <a:rPr lang="en-GB" dirty="0" smtClean="0"/>
              <a:t> is a class of</a:t>
            </a:r>
            <a:r>
              <a:rPr lang="en-GB" dirty="0" smtClean="0"/>
              <a:t> </a:t>
            </a:r>
            <a:r>
              <a:rPr lang="en-GB" b="1" i="1" dirty="0" err="1" smtClean="0"/>
              <a:t>Karmadhāraya</a:t>
            </a:r>
            <a:r>
              <a:rPr lang="en-GB" b="1" i="1" dirty="0" smtClean="0"/>
              <a:t>. </a:t>
            </a:r>
            <a:r>
              <a:rPr lang="en-GB" dirty="0" smtClean="0"/>
              <a:t>Here the first constituent is a number. For example, </a:t>
            </a:r>
            <a:r>
              <a:rPr lang="en-GB" b="1" i="1" dirty="0" err="1" smtClean="0"/>
              <a:t>tribhuvanam</a:t>
            </a:r>
            <a:r>
              <a:rPr lang="en-GB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44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GB" dirty="0" smtClean="0"/>
              <a:t>Limitation of this Classification of the Ancient Grammarians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Many exceptions are seen in which this rule does not apply. Like </a:t>
            </a:r>
            <a:r>
              <a:rPr lang="en-GB" b="1" i="1" dirty="0" err="1" smtClean="0"/>
              <a:t>sūpaprati</a:t>
            </a:r>
            <a:r>
              <a:rPr lang="en-GB" b="1" i="1" dirty="0" smtClean="0"/>
              <a:t>, </a:t>
            </a:r>
            <a:r>
              <a:rPr lang="en-GB" b="1" i="1" dirty="0" err="1" smtClean="0"/>
              <a:t>unmattagaṅgam</a:t>
            </a:r>
            <a:r>
              <a:rPr lang="en-GB" b="1" i="1" dirty="0" smtClean="0"/>
              <a:t> </a:t>
            </a:r>
            <a:r>
              <a:rPr lang="en-GB" dirty="0" smtClean="0"/>
              <a:t>etc. in </a:t>
            </a:r>
            <a:r>
              <a:rPr lang="en-GB" b="1" i="1" dirty="0" err="1"/>
              <a:t>A</a:t>
            </a:r>
            <a:r>
              <a:rPr lang="en-GB" b="1" i="1" dirty="0" err="1" smtClean="0"/>
              <a:t>vyayibhāva</a:t>
            </a:r>
            <a:r>
              <a:rPr lang="en-GB" b="1" i="1" dirty="0" smtClean="0"/>
              <a:t>; </a:t>
            </a:r>
            <a:r>
              <a:rPr lang="en-GB" b="1" i="1" dirty="0" err="1" smtClean="0"/>
              <a:t>atimālaḥ</a:t>
            </a:r>
            <a:r>
              <a:rPr lang="en-GB" dirty="0" smtClean="0"/>
              <a:t> etc. in </a:t>
            </a:r>
            <a:r>
              <a:rPr lang="en-GB" b="1" i="1" dirty="0" err="1" smtClean="0"/>
              <a:t>Tatpuruṣa</a:t>
            </a:r>
            <a:r>
              <a:rPr lang="en-GB" b="1" i="1" dirty="0" smtClean="0"/>
              <a:t>;</a:t>
            </a:r>
            <a:r>
              <a:rPr lang="en-GB" dirty="0" smtClean="0"/>
              <a:t> </a:t>
            </a:r>
            <a:r>
              <a:rPr lang="en-GB" b="1" i="1" dirty="0" err="1" smtClean="0"/>
              <a:t>dvitrāḥ</a:t>
            </a:r>
            <a:r>
              <a:rPr lang="en-GB" dirty="0" smtClean="0"/>
              <a:t> etc. in </a:t>
            </a:r>
            <a:r>
              <a:rPr lang="en-GB" b="1" i="1" dirty="0" err="1" smtClean="0"/>
              <a:t>Bahuvrīh</a:t>
            </a:r>
            <a:r>
              <a:rPr lang="en-GB" dirty="0" err="1" smtClean="0"/>
              <a:t>i</a:t>
            </a:r>
            <a:r>
              <a:rPr lang="en-GB" dirty="0" smtClean="0"/>
              <a:t> and </a:t>
            </a:r>
            <a:r>
              <a:rPr lang="en-GB" b="1" i="1" dirty="0" err="1" smtClean="0"/>
              <a:t>dantoṣṭham</a:t>
            </a:r>
            <a:r>
              <a:rPr lang="en-GB" dirty="0" smtClean="0"/>
              <a:t> etc. </a:t>
            </a:r>
            <a:r>
              <a:rPr lang="en-GB" b="1" i="1" dirty="0" smtClean="0"/>
              <a:t>Dvandva </a:t>
            </a:r>
            <a:r>
              <a:rPr lang="en-GB" dirty="0" smtClean="0"/>
              <a:t>compounds.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68983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GB" dirty="0" smtClean="0"/>
              <a:t>Classification of Compound as envisaged by </a:t>
            </a:r>
            <a:r>
              <a:rPr lang="en-GB" dirty="0" err="1" smtClean="0"/>
              <a:t>Bhaṭṭojidīkṣita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2800" dirty="0"/>
              <a:t>S</a:t>
            </a:r>
            <a:r>
              <a:rPr lang="en-GB" sz="2800" dirty="0" smtClean="0"/>
              <a:t>ix classes of compound had been accepted by </a:t>
            </a:r>
            <a:r>
              <a:rPr lang="en-GB" sz="2800" dirty="0" err="1" smtClean="0"/>
              <a:t>Bhaṭṭojidīkṣita</a:t>
            </a:r>
            <a:r>
              <a:rPr lang="en-GB" sz="2800" dirty="0" smtClean="0"/>
              <a:t> according to the nature of the constituent of compound. These are:</a:t>
            </a:r>
          </a:p>
          <a:p>
            <a:r>
              <a:rPr lang="en-GB" sz="2800" dirty="0" smtClean="0"/>
              <a:t>1. </a:t>
            </a:r>
            <a:r>
              <a:rPr lang="en-GB" sz="2800" b="1" i="1" dirty="0" err="1" smtClean="0"/>
              <a:t>Suvanta</a:t>
            </a:r>
            <a:r>
              <a:rPr lang="en-GB" sz="2800" dirty="0" smtClean="0"/>
              <a:t> with </a:t>
            </a:r>
            <a:r>
              <a:rPr lang="en-GB" sz="2800" b="1" i="1" dirty="0" err="1" smtClean="0"/>
              <a:t>suvanta</a:t>
            </a:r>
            <a:r>
              <a:rPr lang="en-GB" sz="2800" dirty="0" smtClean="0"/>
              <a:t>- as in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rājapuruṣaḥ</a:t>
            </a:r>
            <a:r>
              <a:rPr lang="en-GB" sz="2800" b="1" i="1" dirty="0" smtClean="0"/>
              <a:t>. </a:t>
            </a:r>
          </a:p>
          <a:p>
            <a:r>
              <a:rPr lang="en-GB" sz="2800" dirty="0" smtClean="0"/>
              <a:t>2. </a:t>
            </a:r>
            <a:r>
              <a:rPr lang="en-GB" sz="2800" b="1" i="1" dirty="0" err="1" smtClean="0"/>
              <a:t>Suvanta</a:t>
            </a:r>
            <a:r>
              <a:rPr lang="en-GB" sz="2800" dirty="0" smtClean="0"/>
              <a:t> with </a:t>
            </a:r>
            <a:r>
              <a:rPr lang="en-GB" sz="2800" b="1" i="1" dirty="0" err="1" smtClean="0"/>
              <a:t>tiṅanta</a:t>
            </a:r>
            <a:r>
              <a:rPr lang="en-GB" sz="2800" b="1" i="1" dirty="0" smtClean="0"/>
              <a:t>-  </a:t>
            </a:r>
            <a:r>
              <a:rPr lang="en-GB" sz="2800" dirty="0" smtClean="0"/>
              <a:t>as in </a:t>
            </a:r>
            <a:r>
              <a:rPr lang="en-GB" sz="2800" b="1" i="1" dirty="0" err="1" smtClean="0"/>
              <a:t>paryabhūṣayat</a:t>
            </a:r>
            <a:r>
              <a:rPr lang="en-GB" sz="2800" b="1" i="1" dirty="0" smtClean="0"/>
              <a:t>.</a:t>
            </a:r>
          </a:p>
          <a:p>
            <a:r>
              <a:rPr lang="en-GB" sz="2800" dirty="0" smtClean="0"/>
              <a:t>3. </a:t>
            </a:r>
            <a:r>
              <a:rPr lang="en-GB" sz="2800" b="1" i="1" dirty="0" err="1" smtClean="0"/>
              <a:t>Suvanta</a:t>
            </a:r>
            <a:r>
              <a:rPr lang="en-GB" sz="2800" b="1" i="1" dirty="0" smtClean="0"/>
              <a:t> </a:t>
            </a:r>
            <a:r>
              <a:rPr lang="en-GB" sz="2800" dirty="0" smtClean="0"/>
              <a:t>with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prātipadika</a:t>
            </a:r>
            <a:r>
              <a:rPr lang="en-GB" sz="2800" b="1" i="1" dirty="0" smtClean="0"/>
              <a:t>- </a:t>
            </a:r>
            <a:r>
              <a:rPr lang="en-GB" sz="2800" dirty="0" smtClean="0"/>
              <a:t>as in </a:t>
            </a:r>
            <a:r>
              <a:rPr lang="en-GB" sz="2800" b="1" i="1" dirty="0" err="1" smtClean="0"/>
              <a:t>kumbhakāraḥ</a:t>
            </a:r>
            <a:r>
              <a:rPr lang="en-GB" sz="2800" b="1" i="1" dirty="0" smtClean="0"/>
              <a:t>.</a:t>
            </a:r>
          </a:p>
          <a:p>
            <a:r>
              <a:rPr lang="en-GB" sz="2800" b="1" i="1" dirty="0" smtClean="0"/>
              <a:t>4.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Suvanta</a:t>
            </a:r>
            <a:r>
              <a:rPr lang="en-GB" sz="2800" b="1" i="1" dirty="0" smtClean="0"/>
              <a:t> </a:t>
            </a:r>
            <a:r>
              <a:rPr lang="en-GB" sz="2800" dirty="0" smtClean="0"/>
              <a:t>with root- as in </a:t>
            </a:r>
            <a:r>
              <a:rPr lang="en-GB" sz="2800" b="1" i="1" dirty="0" err="1" smtClean="0"/>
              <a:t>kaṭaprūḥ</a:t>
            </a:r>
            <a:r>
              <a:rPr lang="en-GB" sz="2800" b="1" i="1" dirty="0" smtClean="0"/>
              <a:t>.</a:t>
            </a:r>
          </a:p>
          <a:p>
            <a:r>
              <a:rPr lang="en-GB" sz="2800" b="1" i="1" dirty="0" smtClean="0"/>
              <a:t>5.</a:t>
            </a:r>
            <a:r>
              <a:rPr lang="en-GB" sz="2800" b="1" i="1" dirty="0" smtClean="0"/>
              <a:t> </a:t>
            </a:r>
            <a:r>
              <a:rPr lang="en-GB" sz="2800" b="1" i="1" dirty="0" err="1"/>
              <a:t>T</a:t>
            </a:r>
            <a:r>
              <a:rPr lang="en-GB" sz="2800" b="1" i="1" dirty="0" err="1" smtClean="0"/>
              <a:t>iṅanta</a:t>
            </a:r>
            <a:r>
              <a:rPr lang="en-GB" sz="2800" b="1" i="1" dirty="0"/>
              <a:t> </a:t>
            </a:r>
            <a:r>
              <a:rPr lang="en-GB" sz="2800" dirty="0" smtClean="0"/>
              <a:t>with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tiṅanta</a:t>
            </a:r>
            <a:r>
              <a:rPr lang="en-GB" sz="2800" b="1" i="1" dirty="0" smtClean="0"/>
              <a:t> – </a:t>
            </a:r>
            <a:r>
              <a:rPr lang="en-GB" sz="2800" dirty="0" smtClean="0"/>
              <a:t>as in </a:t>
            </a:r>
            <a:r>
              <a:rPr lang="en-GB" sz="2800" b="1" i="1" dirty="0" err="1" smtClean="0"/>
              <a:t>pivatakhādatā</a:t>
            </a:r>
            <a:r>
              <a:rPr lang="en-GB" sz="2800" b="1" i="1" dirty="0" smtClean="0"/>
              <a:t>.</a:t>
            </a:r>
          </a:p>
          <a:p>
            <a:r>
              <a:rPr lang="en-GB" sz="2800" b="1" i="1" dirty="0" smtClean="0"/>
              <a:t>6. </a:t>
            </a:r>
            <a:r>
              <a:rPr lang="en-GB" sz="2800" b="1" i="1" dirty="0" err="1" smtClean="0"/>
              <a:t>Tiṅanta</a:t>
            </a:r>
            <a:r>
              <a:rPr lang="en-GB" sz="2800" b="1" i="1" dirty="0" smtClean="0"/>
              <a:t> </a:t>
            </a:r>
            <a:r>
              <a:rPr lang="en-GB" sz="2800" dirty="0" smtClean="0"/>
              <a:t>with </a:t>
            </a:r>
            <a:r>
              <a:rPr lang="en-GB" sz="2800" b="1" i="1" dirty="0" err="1" smtClean="0"/>
              <a:t>suvanta</a:t>
            </a:r>
            <a:r>
              <a:rPr lang="en-GB" sz="2800" b="1" i="1" dirty="0" smtClean="0"/>
              <a:t>- </a:t>
            </a:r>
            <a:r>
              <a:rPr lang="en-GB" sz="2800" dirty="0" smtClean="0"/>
              <a:t>as in </a:t>
            </a:r>
            <a:r>
              <a:rPr lang="en-GB" sz="2800" b="1" i="1" dirty="0" err="1" smtClean="0"/>
              <a:t>kṛntavicakṣaṇā</a:t>
            </a:r>
            <a:r>
              <a:rPr lang="en-GB" sz="2800" b="1" i="1" dirty="0" smtClean="0"/>
              <a:t>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931893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Limitation of this Classification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r>
              <a:rPr lang="en-GB" dirty="0" smtClean="0"/>
              <a:t>Difference between </a:t>
            </a:r>
            <a:r>
              <a:rPr lang="en-GB" b="1" i="1" dirty="0" err="1" smtClean="0"/>
              <a:t>pītāmbaraḥ</a:t>
            </a:r>
            <a:r>
              <a:rPr lang="en-GB" b="1" i="1" dirty="0" smtClean="0"/>
              <a:t> </a:t>
            </a:r>
            <a:r>
              <a:rPr lang="en-GB" dirty="0" smtClean="0"/>
              <a:t>and</a:t>
            </a:r>
            <a:r>
              <a:rPr lang="en-GB" dirty="0" smtClean="0"/>
              <a:t> </a:t>
            </a:r>
            <a:r>
              <a:rPr lang="en-GB" b="1" i="1" dirty="0" err="1" smtClean="0"/>
              <a:t>pītāmbaram</a:t>
            </a:r>
            <a:r>
              <a:rPr lang="en-GB" b="1" i="1" dirty="0" smtClean="0"/>
              <a:t>.</a:t>
            </a:r>
          </a:p>
          <a:p>
            <a:r>
              <a:rPr lang="en-GB" b="1" i="1" dirty="0" err="1" smtClean="0"/>
              <a:t>P</a:t>
            </a:r>
            <a:r>
              <a:rPr lang="en-GB" b="1" i="1" dirty="0" err="1" smtClean="0"/>
              <a:t>ītāmbaraḥ</a:t>
            </a:r>
            <a:r>
              <a:rPr lang="en-GB" dirty="0" smtClean="0"/>
              <a:t> means </a:t>
            </a:r>
            <a:r>
              <a:rPr lang="en-GB" dirty="0" err="1" smtClean="0"/>
              <a:t>Kṛṣṇa</a:t>
            </a:r>
            <a:r>
              <a:rPr lang="en-GB" dirty="0" smtClean="0"/>
              <a:t> in</a:t>
            </a:r>
            <a:r>
              <a:rPr lang="en-GB" b="1" i="1" dirty="0" smtClean="0"/>
              <a:t> </a:t>
            </a:r>
            <a:r>
              <a:rPr lang="en-GB" b="1" i="1" dirty="0" err="1" smtClean="0"/>
              <a:t>Bahuvrīhi</a:t>
            </a:r>
            <a:r>
              <a:rPr lang="en-GB" dirty="0" smtClean="0"/>
              <a:t> and </a:t>
            </a:r>
            <a:r>
              <a:rPr lang="en-GB" b="1" i="1" dirty="0" err="1" smtClean="0"/>
              <a:t>pītāmbaram</a:t>
            </a:r>
            <a:r>
              <a:rPr lang="en-GB" dirty="0"/>
              <a:t> </a:t>
            </a:r>
            <a:r>
              <a:rPr lang="en-GB" dirty="0" smtClean="0"/>
              <a:t>means the yellow sky or an yellow cloth in </a:t>
            </a:r>
            <a:r>
              <a:rPr lang="en-GB" b="1" i="1" dirty="0" err="1" smtClean="0"/>
              <a:t>Karmadh</a:t>
            </a:r>
            <a:r>
              <a:rPr lang="en-GB" b="1" i="1" dirty="0" err="1" smtClean="0"/>
              <a:t>āraya</a:t>
            </a:r>
            <a:r>
              <a:rPr lang="en-GB" dirty="0" smtClean="0"/>
              <a:t> though in both cases the constituents are </a:t>
            </a:r>
            <a:r>
              <a:rPr lang="en-GB" b="1" i="1" dirty="0" err="1" smtClean="0"/>
              <a:t>suvanta</a:t>
            </a:r>
            <a:r>
              <a:rPr lang="en-GB" b="1" i="1" dirty="0" smtClean="0"/>
              <a:t>. </a:t>
            </a:r>
            <a:endParaRPr lang="en-GB" b="1" i="1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757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/>
              <a:t>Both classifications should be regarded with due respect to realize the real purport of any compound word in Sanskrit language and in other languages derived from it directly or indirectly.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4568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  <a:solidFill>
            <a:srgbClr val="0070C0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sz="8000" dirty="0"/>
              <a:t> </a:t>
            </a:r>
            <a:r>
              <a:rPr lang="en-GB" sz="8000" dirty="0" smtClean="0"/>
              <a:t>         </a:t>
            </a:r>
            <a:r>
              <a:rPr lang="en-GB" sz="8000" dirty="0" smtClean="0"/>
              <a:t>Thank you.</a:t>
            </a:r>
            <a:endParaRPr lang="en-IN" sz="8000" dirty="0" smtClean="0"/>
          </a:p>
          <a:p>
            <a:pPr marL="0" indent="0">
              <a:buNone/>
            </a:pPr>
            <a:r>
              <a:rPr lang="en-GB" sz="8000" dirty="0" smtClean="0"/>
              <a:t>                        </a:t>
            </a:r>
            <a:endParaRPr lang="en-IN" sz="5400" dirty="0"/>
          </a:p>
        </p:txBody>
      </p:sp>
    </p:spTree>
    <p:extLst>
      <p:ext uri="{BB962C8B-B14F-4D97-AF65-F5344CB8AC3E}">
        <p14:creationId xmlns:p14="http://schemas.microsoft.com/office/powerpoint/2010/main" val="1759242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390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Classification of Compound (Samāsa)</vt:lpstr>
      <vt:lpstr>Four Classes of Compound</vt:lpstr>
      <vt:lpstr>Supporters of this Classification</vt:lpstr>
      <vt:lpstr>Inclusion of Karmadhāraya and Dvigu</vt:lpstr>
      <vt:lpstr>Limitation of this Classification of the Ancient Grammarians</vt:lpstr>
      <vt:lpstr>Classification of Compound as envisaged by Bhaṭṭojidīkṣita</vt:lpstr>
      <vt:lpstr>Limitation of this Classification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Compound (Samāsa)</dc:title>
  <dc:creator>shreebas.debnath86@outlook.com</dc:creator>
  <cp:lastModifiedBy>shreebas.debnath86@outlook.com</cp:lastModifiedBy>
  <cp:revision>13</cp:revision>
  <dcterms:created xsi:type="dcterms:W3CDTF">2025-03-06T14:12:19Z</dcterms:created>
  <dcterms:modified xsi:type="dcterms:W3CDTF">2025-03-06T16:19:20Z</dcterms:modified>
</cp:coreProperties>
</file>